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</p:sldIdLst>
  <p:sldSz cy="5143500" cx="9144000"/>
  <p:notesSz cx="6858000" cy="9144000"/>
  <p:embeddedFontLst>
    <p:embeddedFont>
      <p:font typeface="Raleway"/>
      <p:regular r:id="rId29"/>
      <p:bold r:id="rId30"/>
      <p:italic r:id="rId31"/>
      <p:boldItalic r:id="rId32"/>
    </p:embeddedFont>
    <p:embeddedFont>
      <p:font typeface="Lato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Raleway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aleway-italic.fntdata"/><Relationship Id="rId30" Type="http://schemas.openxmlformats.org/officeDocument/2006/relationships/font" Target="fonts/Raleway-bold.fntdata"/><Relationship Id="rId11" Type="http://schemas.openxmlformats.org/officeDocument/2006/relationships/slide" Target="slides/slide6.xml"/><Relationship Id="rId33" Type="http://schemas.openxmlformats.org/officeDocument/2006/relationships/font" Target="fonts/Lato-regular.fntdata"/><Relationship Id="rId10" Type="http://schemas.openxmlformats.org/officeDocument/2006/relationships/slide" Target="slides/slide5.xml"/><Relationship Id="rId32" Type="http://schemas.openxmlformats.org/officeDocument/2006/relationships/font" Target="fonts/Raleway-boldItalic.fntdata"/><Relationship Id="rId13" Type="http://schemas.openxmlformats.org/officeDocument/2006/relationships/slide" Target="slides/slide8.xml"/><Relationship Id="rId35" Type="http://schemas.openxmlformats.org/officeDocument/2006/relationships/font" Target="fonts/Lato-italic.fntdata"/><Relationship Id="rId12" Type="http://schemas.openxmlformats.org/officeDocument/2006/relationships/slide" Target="slides/slide7.xml"/><Relationship Id="rId34" Type="http://schemas.openxmlformats.org/officeDocument/2006/relationships/font" Target="fonts/Lato-bold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Lato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f6af9dd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f6af9dd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766a29ee54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766a29ee54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d9c67055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d9c67055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51d9165c2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51d9165c2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5430e6bdd_5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5430e6bdd_5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766a29ee54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766a29ee54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766a29ee54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766a29ee54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766a29ee54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766a29ee54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766a29ee54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766a29ee54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d9c67055b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d9c67055b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5430e6bdd_5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5430e6bdd_5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51622d556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51622d556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d9c67055b_0_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d9c67055b_0_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51e213838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51e213838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1d9c67055b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1d9c67055b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1d9c67055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7" name="Google Shape;287;g1d9c67055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d9c67055b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d9c67055b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51d9112ad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51d9112ad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1d23597c_1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1d23597c_1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766a29ee54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766a29ee54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766a29ee54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3" name="Google Shape;173;g766a29ee54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766a29ee54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766a29ee54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766a29ee5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766a29ee5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4" name="Google Shape;14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92" name="Google Shape;92;p11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93" name="Google Shape;93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1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6" name="Google Shape;96;p11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97" name="Google Shape;97;p1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">
  <p:cSld name="SECTION_TITLE_AND_DESCRIPTION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Side view of hands writing in a notebook at a cafe" id="100" name="Google Shape;100;p12"/>
          <p:cNvPicPr preferRelativeResize="0"/>
          <p:nvPr/>
        </p:nvPicPr>
        <p:blipFill rotWithShape="1">
          <a:blip r:embed="rId2">
            <a:alphaModFix/>
          </a:blip>
          <a:srcRect b="26446" l="9050" r="54351" t="12064"/>
          <a:stretch/>
        </p:blipFill>
        <p:spPr>
          <a:xfrm>
            <a:off x="1" y="-50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2"/>
          <p:cNvSpPr/>
          <p:nvPr/>
        </p:nvSpPr>
        <p:spPr>
          <a:xfrm>
            <a:off x="1650" y="0"/>
            <a:ext cx="45687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02" name="Google Shape;102;p1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03" name="Google Shape;103;p1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5" name="Google Shape;105;p12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6" name="Google Shape;106;p12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07" name="Google Shape;107;p12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2"/>
          <p:cNvSpPr txBox="1"/>
          <p:nvPr>
            <p:ph idx="12" type="sldNum"/>
          </p:nvPr>
        </p:nvSpPr>
        <p:spPr>
          <a:xfrm>
            <a:off x="8536300" y="474985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 1 2">
  <p:cSld name="SECTION_TITLE_AND_DESCRIPTION_1_2"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3"/>
          <p:cNvPicPr preferRelativeResize="0"/>
          <p:nvPr/>
        </p:nvPicPr>
        <p:blipFill rotWithShape="1">
          <a:blip r:embed="rId2">
            <a:alphaModFix/>
          </a:blip>
          <a:srcRect b="0" l="31883" r="25713" t="8096"/>
          <a:stretch/>
        </p:blipFill>
        <p:spPr>
          <a:xfrm>
            <a:off x="0" y="0"/>
            <a:ext cx="45752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" name="Google Shape;111;p13"/>
          <p:cNvSpPr/>
          <p:nvPr/>
        </p:nvSpPr>
        <p:spPr>
          <a:xfrm>
            <a:off x="-75" y="0"/>
            <a:ext cx="4572000" cy="5143500"/>
          </a:xfrm>
          <a:prstGeom prst="rect">
            <a:avLst/>
          </a:prstGeom>
          <a:solidFill>
            <a:srgbClr val="178D7D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2" name="Google Shape;112;p1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13" name="Google Shape;113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5" name="Google Shape;115;p13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6" name="Google Shape;116;p13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7" name="Google Shape;117;p13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18" name="Google Shape;118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4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21" name="Google Shape;121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bg>
      <p:bgPr>
        <a:solidFill>
          <a:schemeClr val="dk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3" name="Google Shape;123;p15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124" name="Google Shape;124;p1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6" name="Google Shape;126;p15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7" name="Google Shape;127;p15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8" name="Google Shape;128;p1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 1">
  <p:cSld name="TITLE_1">
    <p:bg>
      <p:bgPr>
        <a:solidFill>
          <a:schemeClr val="l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ctrTitle"/>
          </p:nvPr>
        </p:nvSpPr>
        <p:spPr>
          <a:xfrm>
            <a:off x="729450" y="1322450"/>
            <a:ext cx="3787800" cy="198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None/>
              <a:defRPr sz="4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9" name="Google Shape;19;p3"/>
          <p:cNvSpPr txBox="1"/>
          <p:nvPr>
            <p:ph idx="1" type="subTitle"/>
          </p:nvPr>
        </p:nvSpPr>
        <p:spPr>
          <a:xfrm>
            <a:off x="729595" y="3401500"/>
            <a:ext cx="37878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1" name="Google Shape;21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2" name="Google Shape;22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" name="Google Shape;24;p3"/>
          <p:cNvSpPr/>
          <p:nvPr/>
        </p:nvSpPr>
        <p:spPr>
          <a:xfrm>
            <a:off x="0" y="1"/>
            <a:ext cx="9144000" cy="4671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3"/>
          <p:cNvGrpSpPr/>
          <p:nvPr/>
        </p:nvGrpSpPr>
        <p:grpSpPr>
          <a:xfrm>
            <a:off x="5063224" y="1313339"/>
            <a:ext cx="3459829" cy="2670551"/>
            <a:chOff x="3553042" y="1657806"/>
            <a:chExt cx="3461100" cy="2671532"/>
          </a:xfrm>
        </p:grpSpPr>
        <p:sp>
          <p:nvSpPr>
            <p:cNvPr id="26" name="Google Shape;26;p3"/>
            <p:cNvSpPr/>
            <p:nvPr/>
          </p:nvSpPr>
          <p:spPr>
            <a:xfrm>
              <a:off x="4856024" y="3625653"/>
              <a:ext cx="944700" cy="663300"/>
            </a:xfrm>
            <a:prstGeom prst="trapezoid">
              <a:avLst>
                <a:gd fmla="val 25000" name="adj"/>
              </a:avLst>
            </a:prstGeom>
            <a:solidFill>
              <a:srgbClr val="CCCCC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>
              <a:off x="4953871" y="3681997"/>
              <a:ext cx="400200" cy="606600"/>
            </a:xfrm>
            <a:prstGeom prst="triangle">
              <a:avLst>
                <a:gd fmla="val 96745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>
              <a:off x="4767796" y="3681816"/>
              <a:ext cx="163500" cy="606600"/>
            </a:xfrm>
            <a:prstGeom prst="triangle">
              <a:avLst>
                <a:gd fmla="val 98558" name="adj"/>
              </a:avLst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10800000">
              <a:off x="4678237" y="4276102"/>
              <a:ext cx="1210800" cy="45600"/>
            </a:xfrm>
            <a:prstGeom prst="roundRect">
              <a:avLst>
                <a:gd fmla="val 50000" name="adj"/>
              </a:avLst>
            </a:pr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10800000">
              <a:off x="4668343" y="4283738"/>
              <a:ext cx="1230600" cy="45600"/>
            </a:xfrm>
            <a:prstGeom prst="roundRect">
              <a:avLst>
                <a:gd fmla="val 50000" name="adj"/>
              </a:avLst>
            </a:prstGeom>
            <a:solidFill>
              <a:srgbClr val="B7B7B7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>
              <a:off x="4926950" y="3681915"/>
              <a:ext cx="42900" cy="594300"/>
            </a:xfrm>
            <a:prstGeom prst="rect">
              <a:avLst/>
            </a:prstGeom>
            <a:solidFill>
              <a:srgbClr val="9999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>
              <a:off x="3553042" y="1674645"/>
              <a:ext cx="3461100" cy="2014500"/>
            </a:xfrm>
            <a:prstGeom prst="roundRect">
              <a:avLst>
                <a:gd fmla="val 1882" name="adj"/>
              </a:avLst>
            </a:prstGeom>
            <a:solidFill>
              <a:srgbClr val="66666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>
              <a:off x="3553042" y="1657806"/>
              <a:ext cx="3461100" cy="2014500"/>
            </a:xfrm>
            <a:prstGeom prst="roundRect">
              <a:avLst>
                <a:gd fmla="val 1764" name="adj"/>
              </a:avLst>
            </a:prstGeom>
            <a:solidFill>
              <a:srgbClr val="43434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descr="Component Detail" id="34" name="Google Shape;34;p3"/>
          <p:cNvPicPr preferRelativeResize="0"/>
          <p:nvPr/>
        </p:nvPicPr>
        <p:blipFill rotWithShape="1">
          <a:blip r:embed="rId2">
            <a:alphaModFix/>
          </a:blip>
          <a:srcRect b="25076" l="0" r="0" t="0"/>
          <a:stretch/>
        </p:blipFill>
        <p:spPr>
          <a:xfrm>
            <a:off x="5161725" y="1399791"/>
            <a:ext cx="3262825" cy="1833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3"/>
          <p:cNvSpPr/>
          <p:nvPr/>
        </p:nvSpPr>
        <p:spPr>
          <a:xfrm flipH="1">
            <a:off x="5156196" y="1401826"/>
            <a:ext cx="3268577" cy="1812993"/>
          </a:xfrm>
          <a:prstGeom prst="rtTriangle">
            <a:avLst/>
          </a:prstGeom>
          <a:solidFill>
            <a:srgbClr val="000000">
              <a:alpha val="3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" name="Google Shape;36;p3"/>
          <p:cNvGrpSpPr/>
          <p:nvPr/>
        </p:nvGrpSpPr>
        <p:grpSpPr>
          <a:xfrm>
            <a:off x="7666681" y="2077877"/>
            <a:ext cx="1148179" cy="2282764"/>
            <a:chOff x="7666681" y="2077877"/>
            <a:chExt cx="1148179" cy="2282764"/>
          </a:xfrm>
        </p:grpSpPr>
        <p:grpSp>
          <p:nvGrpSpPr>
            <p:cNvPr id="37" name="Google Shape;37;p3"/>
            <p:cNvGrpSpPr/>
            <p:nvPr/>
          </p:nvGrpSpPr>
          <p:grpSpPr>
            <a:xfrm>
              <a:off x="7666681" y="2077877"/>
              <a:ext cx="1148179" cy="2282764"/>
              <a:chOff x="3983627" y="1676395"/>
              <a:chExt cx="1449538" cy="2881914"/>
            </a:xfrm>
          </p:grpSpPr>
          <p:sp>
            <p:nvSpPr>
              <p:cNvPr id="38" name="Google Shape;38;p3"/>
              <p:cNvSpPr/>
              <p:nvPr/>
            </p:nvSpPr>
            <p:spPr>
              <a:xfrm rot="-5400000">
                <a:off x="3276827" y="2404608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66666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" name="Google Shape;39;p3"/>
              <p:cNvSpPr/>
              <p:nvPr/>
            </p:nvSpPr>
            <p:spPr>
              <a:xfrm rot="-5400000">
                <a:off x="3279465" y="2383195"/>
                <a:ext cx="2860500" cy="1446900"/>
              </a:xfrm>
              <a:prstGeom prst="roundRect">
                <a:avLst>
                  <a:gd fmla="val 4551" name="adj"/>
                </a:avLst>
              </a:prstGeom>
              <a:solidFill>
                <a:srgbClr val="33333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0" name="Google Shape;40;p3"/>
              <p:cNvSpPr/>
              <p:nvPr/>
            </p:nvSpPr>
            <p:spPr>
              <a:xfrm>
                <a:off x="4473243" y="4318802"/>
                <a:ext cx="472800" cy="76800"/>
              </a:xfrm>
              <a:prstGeom prst="roundRect">
                <a:avLst>
                  <a:gd fmla="val 50000" name="adj"/>
                </a:avLst>
              </a:prstGeom>
              <a:solidFill>
                <a:srgbClr val="4B4B4B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Mobile View" id="41" name="Google Shape;41;p3"/>
            <p:cNvPicPr preferRelativeResize="0"/>
            <p:nvPr/>
          </p:nvPicPr>
          <p:blipFill rotWithShape="1">
            <a:blip r:embed="rId3">
              <a:alphaModFix/>
            </a:blip>
            <a:srcRect b="4371" l="0" r="0" t="4362"/>
            <a:stretch/>
          </p:blipFill>
          <p:spPr>
            <a:xfrm>
              <a:off x="7720839" y="2222723"/>
              <a:ext cx="1037555" cy="1833418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2" name="Google Shape;42;p3"/>
            <p:cNvSpPr/>
            <p:nvPr/>
          </p:nvSpPr>
          <p:spPr>
            <a:xfrm flipH="1">
              <a:off x="7722342" y="2222973"/>
              <a:ext cx="1037700" cy="1833000"/>
            </a:xfrm>
            <a:prstGeom prst="rtTriangle">
              <a:avLst/>
            </a:prstGeom>
            <a:solidFill>
              <a:srgbClr val="000000">
                <a:alpha val="308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5" name="Google Shape;45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7" name="Google Shape;47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1" name="Google Shape;51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2" name="Google Shape;52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4" name="Google Shape;54;p5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55" name="Google Shape;55;p5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6" name="Google Shape;56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0" name="Google Shape;60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2" name="Google Shape;62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3" name="Google Shape;63;p6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4" name="Google Shape;64;p6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5" name="Google Shape;65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8" name="Google Shape;68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9" name="Google Shape;69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1" name="Google Shape;71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2" name="Google Shape;72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 1">
  <p:cSld name="TITLE_ONLY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8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8" name="Google Shape;78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79" name="Google Shape;79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1" name="Google Shape;81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" name="Google Shape;82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83" name="Google Shape;83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accent3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5" name="Google Shape;85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6" name="Google Shape;86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8" name="Google Shape;88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6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Font typeface="Raleway"/>
              <a:buNone/>
              <a:defRPr b="1" sz="2800"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png"/><Relationship Id="rId4" Type="http://schemas.openxmlformats.org/officeDocument/2006/relationships/image" Target="../media/image22.png"/><Relationship Id="rId5" Type="http://schemas.openxmlformats.org/officeDocument/2006/relationships/image" Target="../media/image3.png"/><Relationship Id="rId6" Type="http://schemas.openxmlformats.org/officeDocument/2006/relationships/image" Target="../media/image6.jpg"/><Relationship Id="rId7" Type="http://schemas.openxmlformats.org/officeDocument/2006/relationships/image" Target="../media/image13.png"/><Relationship Id="rId8" Type="http://schemas.openxmlformats.org/officeDocument/2006/relationships/image" Target="../media/image1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3.xml"/><Relationship Id="rId4" Type="http://schemas.openxmlformats.org/officeDocument/2006/relationships/slide" Target="/ppt/slides/slide6.xml"/><Relationship Id="rId5" Type="http://schemas.openxmlformats.org/officeDocument/2006/relationships/slide" Target="/ppt/slides/slide10.xml"/><Relationship Id="rId6" Type="http://schemas.openxmlformats.org/officeDocument/2006/relationships/slide" Target="/ppt/slides/slide19.xml"/><Relationship Id="rId7" Type="http://schemas.openxmlformats.org/officeDocument/2006/relationships/slide" Target="/ppt/slides/slide20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Open Chromebook laptop computer" id="135" name="Google Shape;135;p17"/>
          <p:cNvPicPr preferRelativeResize="0"/>
          <p:nvPr/>
        </p:nvPicPr>
        <p:blipFill rotWithShape="1">
          <a:blip r:embed="rId3">
            <a:alphaModFix/>
          </a:blip>
          <a:srcRect b="0" l="0" r="3344" t="0"/>
          <a:stretch/>
        </p:blipFill>
        <p:spPr>
          <a:xfrm>
            <a:off x="4606900" y="1399750"/>
            <a:ext cx="4537098" cy="28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7"/>
          <p:cNvPicPr preferRelativeResize="0"/>
          <p:nvPr/>
        </p:nvPicPr>
        <p:blipFill rotWithShape="1">
          <a:blip r:embed="rId4">
            <a:alphaModFix/>
          </a:blip>
          <a:srcRect b="1018" l="0" r="0" t="1018"/>
          <a:stretch/>
        </p:blipFill>
        <p:spPr>
          <a:xfrm>
            <a:off x="5181200" y="1645500"/>
            <a:ext cx="3471227" cy="1974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descr="Portrait-oriented black smaptphone" id="137" name="Google Shape;137;p17"/>
          <p:cNvPicPr preferRelativeResize="0"/>
          <p:nvPr/>
        </p:nvPicPr>
        <p:blipFill rotWithShape="1">
          <a:blip r:embed="rId5">
            <a:alphaModFix/>
          </a:blip>
          <a:srcRect b="0" l="0" r="19980" t="0"/>
          <a:stretch/>
        </p:blipFill>
        <p:spPr>
          <a:xfrm>
            <a:off x="8220926" y="2149750"/>
            <a:ext cx="923075" cy="2265601"/>
          </a:xfrm>
          <a:prstGeom prst="rect">
            <a:avLst/>
          </a:prstGeom>
          <a:noFill/>
          <a:ln>
            <a:noFill/>
          </a:ln>
          <a:effectLst>
            <a:reflection blurRad="0" dir="0" dist="0" endA="0" endPos="4000" fadeDir="5400012" kx="0" rotWithShape="0" algn="bl" stA="20000" stPos="0" sy="-100000" ky="0"/>
          </a:effectLst>
        </p:spPr>
      </p:pic>
      <p:sp>
        <p:nvSpPr>
          <p:cNvPr id="138" name="Google Shape;138;p17"/>
          <p:cNvSpPr txBox="1"/>
          <p:nvPr>
            <p:ph type="ctrTitle"/>
          </p:nvPr>
        </p:nvSpPr>
        <p:spPr>
          <a:xfrm>
            <a:off x="729450" y="1322450"/>
            <a:ext cx="3787800" cy="144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Smart Driving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Assistant</a:t>
            </a:r>
            <a:endParaRPr/>
          </a:p>
        </p:txBody>
      </p:sp>
      <p:sp>
        <p:nvSpPr>
          <p:cNvPr id="139" name="Google Shape;139;p17"/>
          <p:cNvSpPr txBox="1"/>
          <p:nvPr>
            <p:ph idx="1" type="subTitle"/>
          </p:nvPr>
        </p:nvSpPr>
        <p:spPr>
          <a:xfrm>
            <a:off x="729450" y="2844313"/>
            <a:ext cx="3787800" cy="82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Tudor Maier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Marc Moldovan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Group 258 / 2</a:t>
            </a:r>
            <a:endParaRPr/>
          </a:p>
        </p:txBody>
      </p:sp>
      <p:pic>
        <p:nvPicPr>
          <p:cNvPr id="140" name="Google Shape;140;p17"/>
          <p:cNvPicPr preferRelativeResize="0"/>
          <p:nvPr/>
        </p:nvPicPr>
        <p:blipFill rotWithShape="1">
          <a:blip r:embed="rId6">
            <a:alphaModFix/>
          </a:blip>
          <a:srcRect b="0" l="1162" r="1152" t="0"/>
          <a:stretch/>
        </p:blipFill>
        <p:spPr>
          <a:xfrm>
            <a:off x="8271300" y="2337575"/>
            <a:ext cx="872700" cy="1837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7"/>
          <p:cNvPicPr preferRelativeResize="0"/>
          <p:nvPr/>
        </p:nvPicPr>
        <p:blipFill rotWithShape="1">
          <a:blip r:embed="rId7">
            <a:alphaModFix/>
          </a:blip>
          <a:srcRect b="0" l="0" r="5455" t="0"/>
          <a:stretch/>
        </p:blipFill>
        <p:spPr>
          <a:xfrm>
            <a:off x="8271300" y="2333525"/>
            <a:ext cx="872700" cy="18980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7"/>
          <p:cNvPicPr preferRelativeResize="0"/>
          <p:nvPr/>
        </p:nvPicPr>
        <p:blipFill rotWithShape="1">
          <a:blip r:embed="rId8">
            <a:alphaModFix/>
          </a:blip>
          <a:srcRect b="0" l="0" r="26248" t="66130"/>
          <a:stretch/>
        </p:blipFill>
        <p:spPr>
          <a:xfrm>
            <a:off x="8271300" y="3620100"/>
            <a:ext cx="872700" cy="611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Approach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7"/>
          <p:cNvSpPr txBox="1"/>
          <p:nvPr>
            <p:ph idx="2" type="body"/>
          </p:nvPr>
        </p:nvSpPr>
        <p:spPr>
          <a:xfrm>
            <a:off x="5032500" y="93850"/>
            <a:ext cx="3641100" cy="223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Pre-trained models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Tensorflow provides several pre-trained model which are already optimized (MobilenetV2, Faster R-CNN ...)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The benefit of transfer learning is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that training can be much quicker and the required data is much less.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27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the model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01</a:t>
            </a:r>
            <a:endParaRPr b="0" sz="3000"/>
          </a:p>
        </p:txBody>
      </p:sp>
      <p:sp>
        <p:nvSpPr>
          <p:cNvPr id="204" name="Google Shape;204;p27"/>
          <p:cNvSpPr txBox="1"/>
          <p:nvPr>
            <p:ph idx="2" type="body"/>
          </p:nvPr>
        </p:nvSpPr>
        <p:spPr>
          <a:xfrm>
            <a:off x="5032625" y="3005850"/>
            <a:ext cx="3641100" cy="158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Custom model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Build your own Neural Network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Customize your pre-processing layers, intermediary layers, neurons, output layer and much more to suit your needs.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b="1" sz="700">
              <a:solidFill>
                <a:schemeClr val="lt1"/>
              </a:solidFill>
            </a:endParaRPr>
          </a:p>
        </p:txBody>
      </p:sp>
      <p:sp>
        <p:nvSpPr>
          <p:cNvPr id="205" name="Google Shape;205;p27"/>
          <p:cNvSpPr/>
          <p:nvPr/>
        </p:nvSpPr>
        <p:spPr>
          <a:xfrm>
            <a:off x="5869786" y="2110060"/>
            <a:ext cx="19539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5400" cap="non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VS</a:t>
            </a:r>
            <a:endParaRPr b="0" sz="5400" cap="non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O imagine care conține exterior&#10;&#10;Descrierea a fost generată cu un grad mare de încredere" id="206" name="Google Shape;206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7096" y="2733611"/>
            <a:ext cx="1151020" cy="1151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8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Prepare your own dataset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02</a:t>
            </a:r>
            <a:endParaRPr sz="3000"/>
          </a:p>
        </p:txBody>
      </p:sp>
      <p:pic>
        <p:nvPicPr>
          <p:cNvPr id="212" name="Google Shape;212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000" y="3005856"/>
            <a:ext cx="1158536" cy="1158536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>
            <p:ph idx="2" type="body"/>
          </p:nvPr>
        </p:nvSpPr>
        <p:spPr>
          <a:xfrm>
            <a:off x="5032500" y="241850"/>
            <a:ext cx="3648300" cy="455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Gather images &amp; manipulation</a:t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Recommended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number of images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per </a:t>
            </a: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300 - 500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Resize 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images for faster training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LabelImg</a:t>
            </a:r>
            <a:r>
              <a:rPr lang="en" sz="14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is a great tool for labeling images (open-source from GitHub)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Google Shape;214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0445" y="2469295"/>
            <a:ext cx="2283475" cy="2330450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Google Shape;215;p28"/>
          <p:cNvSpPr txBox="1"/>
          <p:nvPr/>
        </p:nvSpPr>
        <p:spPr>
          <a:xfrm>
            <a:off x="6446025" y="3789175"/>
            <a:ext cx="1287600" cy="45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80% 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Train images</a:t>
            </a:r>
            <a:endParaRPr b="1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16" name="Google Shape;216;p28"/>
          <p:cNvSpPr txBox="1"/>
          <p:nvPr/>
        </p:nvSpPr>
        <p:spPr>
          <a:xfrm>
            <a:off x="7533925" y="2623550"/>
            <a:ext cx="1087800" cy="50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20%</a:t>
            </a:r>
            <a:endParaRPr b="1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ato"/>
                <a:ea typeface="Lato"/>
                <a:cs typeface="Lato"/>
                <a:sym typeface="Lato"/>
              </a:rPr>
              <a:t>Test images</a:t>
            </a:r>
            <a:endParaRPr b="1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9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the model with the new data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03</a:t>
            </a:r>
            <a:endParaRPr sz="3000"/>
          </a:p>
        </p:txBody>
      </p:sp>
      <p:pic>
        <p:nvPicPr>
          <p:cNvPr id="222" name="Google Shape;222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4028" y="3246334"/>
            <a:ext cx="1536031" cy="1536031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9"/>
          <p:cNvSpPr txBox="1"/>
          <p:nvPr/>
        </p:nvSpPr>
        <p:spPr>
          <a:xfrm>
            <a:off x="5039900" y="469950"/>
            <a:ext cx="3641100" cy="420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	Tensorflow provides a framework for Python in order to train your models.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	Keep training the model with several input params (training steps, evaluation steps, etc…) in order to obtain the most efficient model.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	Training can take from 30 mins up to 24 hours depending on your GPU/CPU, dataset and input params.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0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Get model’s lite version with TFLite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4</a:t>
            </a:r>
            <a:endParaRPr sz="3000"/>
          </a:p>
        </p:txBody>
      </p:sp>
      <p:pic>
        <p:nvPicPr>
          <p:cNvPr id="229" name="Google Shape;229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011" y="3373682"/>
            <a:ext cx="1089675" cy="1472534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0"/>
          <p:cNvSpPr txBox="1"/>
          <p:nvPr/>
        </p:nvSpPr>
        <p:spPr>
          <a:xfrm>
            <a:off x="5099100" y="532850"/>
            <a:ext cx="3545100" cy="395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Convert the trained graph to Tensorflow Lite format using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 TOCO (TensorFlow Lite Optimizing</a:t>
            </a:r>
            <a:endParaRPr b="1"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ato"/>
                <a:ea typeface="Lato"/>
                <a:cs typeface="Lato"/>
                <a:sym typeface="Lato"/>
              </a:rPr>
              <a:t>Converter)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 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Easily converted to TFLite using Python scripts.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TFLite format can be interpreted by Android’s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Tensorflow </a:t>
            </a:r>
            <a:r>
              <a:rPr lang="en" sz="1600">
                <a:latin typeface="Lato"/>
                <a:ea typeface="Lato"/>
                <a:cs typeface="Lato"/>
                <a:sym typeface="Lato"/>
              </a:rPr>
              <a:t>API.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Run the model on Android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5</a:t>
            </a:r>
            <a:endParaRPr sz="3000"/>
          </a:p>
        </p:txBody>
      </p:sp>
      <p:pic>
        <p:nvPicPr>
          <p:cNvPr id="236" name="Google Shape;236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954" y="3179618"/>
            <a:ext cx="1293525" cy="153824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42149" y="3179625"/>
            <a:ext cx="1440199" cy="1540319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p31"/>
          <p:cNvSpPr txBox="1"/>
          <p:nvPr/>
        </p:nvSpPr>
        <p:spPr>
          <a:xfrm>
            <a:off x="5084300" y="1318650"/>
            <a:ext cx="3611700" cy="340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TensorFlow Lite provides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Object detection API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 for easily integrating your trained model into a Mobile app.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ato"/>
                <a:ea typeface="Lato"/>
                <a:cs typeface="Lato"/>
                <a:sym typeface="Lato"/>
              </a:rPr>
              <a:t>Consume the </a:t>
            </a:r>
            <a:r>
              <a:rPr b="1" lang="en">
                <a:latin typeface="Lato"/>
                <a:ea typeface="Lato"/>
                <a:cs typeface="Lato"/>
                <a:sym typeface="Lato"/>
              </a:rPr>
              <a:t>TensorFlow SDK </a:t>
            </a:r>
            <a:r>
              <a:rPr lang="en">
                <a:latin typeface="Lato"/>
                <a:ea typeface="Lato"/>
                <a:cs typeface="Lato"/>
                <a:sym typeface="Lato"/>
              </a:rPr>
              <a:t>in order to customize your output results.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2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 Google Location Service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6</a:t>
            </a:r>
            <a:endParaRPr sz="3000"/>
          </a:p>
        </p:txBody>
      </p:sp>
      <p:pic>
        <p:nvPicPr>
          <p:cNvPr id="244" name="Google Shape;24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954" y="3179618"/>
            <a:ext cx="1293525" cy="1538246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32"/>
          <p:cNvSpPr txBox="1"/>
          <p:nvPr/>
        </p:nvSpPr>
        <p:spPr>
          <a:xfrm>
            <a:off x="5084300" y="392250"/>
            <a:ext cx="3611700" cy="43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Get Google Location’s SDK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Get Google API key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Retain current location and future locations in order to compute your current speed.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Use current speed in order to send alerts to the user.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46" name="Google Shape;246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91073" y="3262013"/>
            <a:ext cx="2039825" cy="137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33"/>
          <p:cNvSpPr txBox="1"/>
          <p:nvPr>
            <p:ph type="title"/>
          </p:nvPr>
        </p:nvSpPr>
        <p:spPr>
          <a:xfrm>
            <a:off x="730000" y="1318650"/>
            <a:ext cx="3300900" cy="1785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Accuweather API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lang="en" sz="3000"/>
              <a:t>0</a:t>
            </a:r>
            <a:r>
              <a:rPr b="0" lang="en"/>
              <a:t>7</a:t>
            </a:r>
            <a:endParaRPr sz="3000"/>
          </a:p>
        </p:txBody>
      </p:sp>
      <p:pic>
        <p:nvPicPr>
          <p:cNvPr id="252" name="Google Shape;25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1954" y="3179618"/>
            <a:ext cx="1293525" cy="1538246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3"/>
          <p:cNvSpPr txBox="1"/>
          <p:nvPr/>
        </p:nvSpPr>
        <p:spPr>
          <a:xfrm>
            <a:off x="5084300" y="392250"/>
            <a:ext cx="3611700" cy="43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Get AccuWeather API key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Integrate Retrofit for HTTP calls to the API in order to obtain the current weather conditions</a:t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Lato"/>
                <a:ea typeface="Lato"/>
                <a:cs typeface="Lato"/>
                <a:sym typeface="Lato"/>
              </a:rPr>
              <a:t>Use current weather conditions in order to alert the user for safety reasons</a:t>
            </a:r>
            <a:endParaRPr sz="1600"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25929" y="3081375"/>
            <a:ext cx="1734749" cy="1734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60" name="Google Shape;260;p34"/>
          <p:cNvSpPr txBox="1"/>
          <p:nvPr>
            <p:ph idx="4294967295" type="title"/>
          </p:nvPr>
        </p:nvSpPr>
        <p:spPr>
          <a:xfrm>
            <a:off x="346425" y="4747100"/>
            <a:ext cx="22806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FFFFFF"/>
                </a:solidFill>
              </a:rPr>
              <a:t>Information architecture</a:t>
            </a:r>
            <a:endParaRPr sz="1400">
              <a:solidFill>
                <a:srgbClr val="FFFFFF"/>
              </a:solidFill>
            </a:endParaRPr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32088" y="173775"/>
            <a:ext cx="6279826" cy="4442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>
            <p:ph type="title"/>
          </p:nvPr>
        </p:nvSpPr>
        <p:spPr>
          <a:xfrm>
            <a:off x="1061400" y="2234700"/>
            <a:ext cx="7021200" cy="6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18288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Application Demo</a:t>
            </a:r>
            <a:endParaRPr b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accent1"/>
        </a:solidFill>
      </p:bgPr>
    </p:bg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8"/>
          <p:cNvSpPr txBox="1"/>
          <p:nvPr>
            <p:ph type="title"/>
          </p:nvPr>
        </p:nvSpPr>
        <p:spPr>
          <a:xfrm>
            <a:off x="729450" y="1322450"/>
            <a:ext cx="28599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Outline</a:t>
            </a:r>
            <a:endParaRPr/>
          </a:p>
        </p:txBody>
      </p:sp>
      <p:sp>
        <p:nvSpPr>
          <p:cNvPr id="148" name="Google Shape;148;p18"/>
          <p:cNvSpPr txBox="1"/>
          <p:nvPr>
            <p:ph idx="4294967295" type="subTitle"/>
          </p:nvPr>
        </p:nvSpPr>
        <p:spPr>
          <a:xfrm>
            <a:off x="4542975" y="1376352"/>
            <a:ext cx="4080000" cy="325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3"/>
              </a:rPr>
              <a:t>The Problem</a:t>
            </a:r>
            <a:endParaRPr sz="1600" u="sng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FFFFFF"/>
                </a:solidFill>
                <a:hlinkClick action="ppaction://hlinksldjump" r:id="rId4"/>
              </a:rPr>
              <a:t>Solution Proposal</a:t>
            </a:r>
            <a:endParaRPr sz="16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5"/>
              </a:rPr>
              <a:t>The Approach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6"/>
              </a:rPr>
              <a:t>Application Demo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chemeClr val="lt1"/>
                </a:solidFill>
                <a:hlinkClick action="ppaction://hlinksldjump" r:id="rId7"/>
              </a:rPr>
              <a:t>Next Steps / Future Work</a:t>
            </a:r>
            <a:endParaRPr sz="16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Next Steps / Future Work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next?</a:t>
            </a:r>
            <a:endParaRPr sz="3000"/>
          </a:p>
        </p:txBody>
      </p:sp>
      <p:sp>
        <p:nvSpPr>
          <p:cNvPr id="277" name="Google Shape;277;p3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Battery usage improvement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Add different object to be detected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➔"/>
            </a:pPr>
            <a:r>
              <a:rPr lang="en"/>
              <a:t>IOS implementation</a:t>
            </a:r>
            <a:endParaRPr/>
          </a:p>
          <a:p>
            <a:pPr indent="-311150" lvl="0" marL="457200" rtl="0" algn="l">
              <a:spcBef>
                <a:spcPts val="1000"/>
              </a:spcBef>
              <a:spcAft>
                <a:spcPts val="1000"/>
              </a:spcAft>
              <a:buSzPts val="1300"/>
              <a:buChar char="➔"/>
            </a:pPr>
            <a:r>
              <a:rPr lang="en"/>
              <a:t>Responsive UI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Thank you</a:t>
            </a:r>
            <a:endParaRPr/>
          </a:p>
        </p:txBody>
      </p:sp>
      <p:pic>
        <p:nvPicPr>
          <p:cNvPr id="283" name="Google Shape;28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41925" y="2244375"/>
            <a:ext cx="1861500" cy="24819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84" name="Google Shape;28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69700" y="2244375"/>
            <a:ext cx="2481900" cy="24819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9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0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Problem statement</a:t>
            </a:r>
            <a:endParaRPr sz="3000"/>
          </a:p>
        </p:txBody>
      </p:sp>
      <p:sp>
        <p:nvSpPr>
          <p:cNvPr id="159" name="Google Shape;159;p20"/>
          <p:cNvSpPr txBox="1"/>
          <p:nvPr>
            <p:ph idx="2" type="body"/>
          </p:nvPr>
        </p:nvSpPr>
        <p:spPr>
          <a:xfrm>
            <a:off x="5174225" y="815600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Drivers with vision problems and long-haul drivers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-311150" lvl="0" marL="457200" rtl="0" algn="l">
              <a:spcBef>
                <a:spcPts val="10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Less attention for road signs and obstacles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Exceeding safety limits under bad weather conditions </a:t>
            </a:r>
            <a:endParaRPr/>
          </a:p>
          <a:p>
            <a:pPr indent="0" lvl="0" marL="4572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What customers do today</a:t>
            </a:r>
            <a:endParaRPr sz="3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/>
          </a:p>
        </p:txBody>
      </p:sp>
      <p:sp>
        <p:nvSpPr>
          <p:cNvPr id="165" name="Google Shape;165;p21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Luxurious cars or sophisticated solutions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Nowadays, premium cars offer a smart driving assistant but for a huge price.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/>
              <a:t>	On the other hand,  useful data is stored in the car’s </a:t>
            </a:r>
            <a:r>
              <a:rPr lang="en"/>
              <a:t>motherboard</a:t>
            </a:r>
            <a:r>
              <a:rPr lang="en"/>
              <a:t>,  but really difficult to make it human friendly.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dk1"/>
        </a:solidFill>
      </p:bgPr>
    </p:bg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Proposal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Solution description</a:t>
            </a:r>
            <a:endParaRPr/>
          </a:p>
        </p:txBody>
      </p:sp>
      <p:sp>
        <p:nvSpPr>
          <p:cNvPr id="176" name="Google Shape;176;p23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Mobile application that will improve the driving experience by assisting the user both visually and to adapt the speed according to the weather conditions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Object detection of crosswalks, crosswalk signs, traffic lights, pedestrians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Display the current location weather</a:t>
            </a:r>
            <a:endParaRPr/>
          </a:p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Speedometer with speed limit notifications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Why it’s better than existing solutions </a:t>
            </a:r>
            <a:endParaRPr/>
          </a:p>
        </p:txBody>
      </p:sp>
      <p:sp>
        <p:nvSpPr>
          <p:cNvPr id="182" name="Google Shape;182;p2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main purpose of this application is to provide a more accessible and cheaper solution that works with every car and most of the Android smartphones.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5"/>
          <p:cNvSpPr/>
          <p:nvPr/>
        </p:nvSpPr>
        <p:spPr>
          <a:xfrm>
            <a:off x="0" y="4747100"/>
            <a:ext cx="9144000" cy="396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5"/>
          <p:cNvSpPr txBox="1"/>
          <p:nvPr>
            <p:ph idx="4294967295" type="title"/>
          </p:nvPr>
        </p:nvSpPr>
        <p:spPr>
          <a:xfrm>
            <a:off x="346425" y="4747100"/>
            <a:ext cx="3409500" cy="3942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chemeClr val="lt1"/>
                </a:solidFill>
              </a:rPr>
              <a:t>Main Application Layout</a:t>
            </a:r>
            <a:endParaRPr sz="1400">
              <a:solidFill>
                <a:schemeClr val="lt1"/>
              </a:solidFill>
            </a:endParaRPr>
          </a:p>
        </p:txBody>
      </p:sp>
      <p:pic>
        <p:nvPicPr>
          <p:cNvPr id="189" name="Google Shape;18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87124" y="52103"/>
            <a:ext cx="2247225" cy="45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5"/>
          <p:cNvPicPr preferRelativeResize="0"/>
          <p:nvPr/>
        </p:nvPicPr>
        <p:blipFill rotWithShape="1">
          <a:blip r:embed="rId4">
            <a:alphaModFix/>
          </a:blip>
          <a:srcRect b="8784" l="0" r="0" t="0"/>
          <a:stretch/>
        </p:blipFill>
        <p:spPr>
          <a:xfrm>
            <a:off x="3581550" y="527775"/>
            <a:ext cx="2058300" cy="3860700"/>
          </a:xfrm>
          <a:prstGeom prst="roundRect">
            <a:avLst>
              <a:gd fmla="val 1816" name="adj"/>
            </a:avLst>
          </a:prstGeom>
          <a:noFill/>
          <a:ln>
            <a:noFill/>
          </a:ln>
        </p:spPr>
      </p:pic>
      <p:pic>
        <p:nvPicPr>
          <p:cNvPr id="191" name="Google Shape;191;p25"/>
          <p:cNvPicPr preferRelativeResize="0"/>
          <p:nvPr/>
        </p:nvPicPr>
        <p:blipFill rotWithShape="1">
          <a:blip r:embed="rId4">
            <a:alphaModFix/>
          </a:blip>
          <a:srcRect b="21928" l="26423" r="39420" t="70490"/>
          <a:stretch/>
        </p:blipFill>
        <p:spPr>
          <a:xfrm>
            <a:off x="3755925" y="3549025"/>
            <a:ext cx="703049" cy="281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5"/>
          <p:cNvPicPr preferRelativeResize="0"/>
          <p:nvPr/>
        </p:nvPicPr>
        <p:blipFill rotWithShape="1">
          <a:blip r:embed="rId4">
            <a:alphaModFix/>
          </a:blip>
          <a:srcRect b="21929" l="51195" r="39420" t="70490"/>
          <a:stretch/>
        </p:blipFill>
        <p:spPr>
          <a:xfrm>
            <a:off x="4379940" y="3549025"/>
            <a:ext cx="272184" cy="396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